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61" r:id="rId4"/>
  </p:sldMasterIdLst>
  <p:notesMasterIdLst>
    <p:notesMasterId r:id="rId10"/>
  </p:notesMasterIdLst>
  <p:sldIdLst>
    <p:sldId id="256" r:id="rId5"/>
    <p:sldId id="280" r:id="rId6"/>
    <p:sldId id="281" r:id="rId7"/>
    <p:sldId id="282" r:id="rId8"/>
    <p:sldId id="283" r:id="rId9"/>
  </p:sldIdLst>
  <p:sldSz cx="6858000" cy="9906000" type="A4"/>
  <p:notesSz cx="6858000" cy="9144000"/>
  <p:custDataLst>
    <p:tags r:id="rId1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or" initials="A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7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E9EAEB-D41B-4F61-8EDE-B3C8772DA0DE}" type="datetimeFigureOut">
              <a:rPr lang="de-CH" smtClean="0"/>
              <a:t>01.11.2021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717CB2-A6F4-44F0-85C8-FF0DEFEC18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16802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927100"/>
            <a:ext cx="2794000" cy="40354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CH" dirty="0"/>
              <a:t>Seite </a:t>
            </a:r>
            <a:fld id="{BD175881-983A-4DD9-A31C-16EEE17A7366}" type="slidenum">
              <a:rPr lang="de-CH" smtClean="0"/>
              <a:pPr>
                <a:defRPr/>
              </a:pPr>
              <a:t>1</a:t>
            </a:fld>
            <a:endParaRPr lang="de-CH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CH" dirty="0"/>
              <a:t>AWK Group</a:t>
            </a:r>
          </a:p>
        </p:txBody>
      </p:sp>
    </p:spTree>
    <p:extLst>
      <p:ext uri="{BB962C8B-B14F-4D97-AF65-F5344CB8AC3E}">
        <p14:creationId xmlns:p14="http://schemas.microsoft.com/office/powerpoint/2010/main" val="4172965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927100"/>
            <a:ext cx="2794000" cy="40354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CH" dirty="0"/>
              <a:t>Seite </a:t>
            </a:r>
            <a:fld id="{BD175881-983A-4DD9-A31C-16EEE17A7366}" type="slidenum">
              <a:rPr lang="de-CH" smtClean="0"/>
              <a:pPr>
                <a:defRPr/>
              </a:pPr>
              <a:t>2</a:t>
            </a:fld>
            <a:endParaRPr lang="de-CH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CH" dirty="0"/>
              <a:t>AWK Group</a:t>
            </a:r>
          </a:p>
        </p:txBody>
      </p:sp>
    </p:spTree>
    <p:extLst>
      <p:ext uri="{BB962C8B-B14F-4D97-AF65-F5344CB8AC3E}">
        <p14:creationId xmlns:p14="http://schemas.microsoft.com/office/powerpoint/2010/main" val="1720869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927100"/>
            <a:ext cx="2794000" cy="40354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CH" dirty="0"/>
              <a:t>Seite </a:t>
            </a:r>
            <a:fld id="{BD175881-983A-4DD9-A31C-16EEE17A7366}" type="slidenum">
              <a:rPr lang="de-CH" smtClean="0"/>
              <a:pPr>
                <a:defRPr/>
              </a:pPr>
              <a:t>3</a:t>
            </a:fld>
            <a:endParaRPr lang="de-CH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CH" dirty="0"/>
              <a:t>AWK Group</a:t>
            </a:r>
          </a:p>
        </p:txBody>
      </p:sp>
    </p:spTree>
    <p:extLst>
      <p:ext uri="{BB962C8B-B14F-4D97-AF65-F5344CB8AC3E}">
        <p14:creationId xmlns:p14="http://schemas.microsoft.com/office/powerpoint/2010/main" val="433622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927100"/>
            <a:ext cx="2794000" cy="40354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CH" dirty="0"/>
              <a:t>Seite </a:t>
            </a:r>
            <a:fld id="{BD175881-983A-4DD9-A31C-16EEE17A7366}" type="slidenum">
              <a:rPr lang="de-CH" smtClean="0"/>
              <a:pPr>
                <a:defRPr/>
              </a:pPr>
              <a:t>4</a:t>
            </a:fld>
            <a:endParaRPr lang="de-CH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CH" dirty="0"/>
              <a:t>AWK Group</a:t>
            </a:r>
          </a:p>
        </p:txBody>
      </p:sp>
    </p:spTree>
    <p:extLst>
      <p:ext uri="{BB962C8B-B14F-4D97-AF65-F5344CB8AC3E}">
        <p14:creationId xmlns:p14="http://schemas.microsoft.com/office/powerpoint/2010/main" val="626664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.xml"/><Relationship Id="rId7" Type="http://schemas.openxmlformats.org/officeDocument/2006/relationships/image" Target="../media/image2.png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 hidden="1">
            <a:extLst>
              <a:ext uri="{FF2B5EF4-FFF2-40B4-BE49-F238E27FC236}">
                <a16:creationId xmlns:a16="http://schemas.microsoft.com/office/drawing/2014/main" id="{9AEC7FA9-59C4-4A8F-AC43-25FB05EF3D7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548350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think-cell Folie" r:id="rId5" imgW="351" imgH="351" progId="TCLayout.ActiveDocument.1">
                  <p:embed/>
                </p:oleObj>
              </mc:Choice>
              <mc:Fallback>
                <p:oleObj name="think-cell Folie" r:id="rId5" imgW="351" imgH="351" progId="TCLayout.ActiveDocument.1">
                  <p:embed/>
                  <p:pic>
                    <p:nvPicPr>
                      <p:cNvPr id="10" name="Objekt 9" hidden="1">
                        <a:extLst>
                          <a:ext uri="{FF2B5EF4-FFF2-40B4-BE49-F238E27FC236}">
                            <a16:creationId xmlns:a16="http://schemas.microsoft.com/office/drawing/2014/main" id="{9AEC7FA9-59C4-4A8F-AC43-25FB05EF3D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hteck 8" hidden="1">
            <a:extLst>
              <a:ext uri="{FF2B5EF4-FFF2-40B4-BE49-F238E27FC236}">
                <a16:creationId xmlns:a16="http://schemas.microsoft.com/office/drawing/2014/main" id="{B94B2CE7-12F5-4F3E-8B97-850E728CD13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de-DE" sz="45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6108872" cy="690209"/>
          </a:xfrm>
        </p:spPr>
        <p:txBody>
          <a:bodyPr anchor="b"/>
          <a:lstStyle>
            <a:lvl1pPr algn="l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4350" y="2472101"/>
            <a:ext cx="6108872" cy="527403"/>
          </a:xfrm>
        </p:spPr>
        <p:txBody>
          <a:bodyPr>
            <a:normAutofit/>
          </a:bodyPr>
          <a:lstStyle>
            <a:lvl1pPr marL="0" indent="0" algn="l">
              <a:buNone/>
              <a:defRPr sz="20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 dirty="0"/>
              <a:t>Master-Untertitelformat bearbeiten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  <p:pic>
        <p:nvPicPr>
          <p:cNvPr id="7" name="Picture 2" descr="Bundesverwaltung (Schweiz) – Wikipedia">
            <a:extLst>
              <a:ext uri="{FF2B5EF4-FFF2-40B4-BE49-F238E27FC236}">
                <a16:creationId xmlns:a16="http://schemas.microsoft.com/office/drawing/2014/main" id="{5E87148A-08A2-4ED2-96DD-62B3F8A67E3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53"/>
            <a:ext cx="3511597" cy="994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5EDFD39A-70A2-4962-816F-B04168BE2E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l="50000" t="19599" r="15702"/>
          <a:stretch/>
        </p:blipFill>
        <p:spPr>
          <a:xfrm>
            <a:off x="4382108" y="31153"/>
            <a:ext cx="2448136" cy="994458"/>
          </a:xfrm>
          <a:prstGeom prst="rect">
            <a:avLst/>
          </a:prstGeom>
        </p:spPr>
      </p:pic>
      <p:sp>
        <p:nvSpPr>
          <p:cNvPr id="11" name="Titel 5">
            <a:extLst>
              <a:ext uri="{FF2B5EF4-FFF2-40B4-BE49-F238E27FC236}">
                <a16:creationId xmlns:a16="http://schemas.microsoft.com/office/drawing/2014/main" id="{E524F33E-D71A-419A-96B0-E4166897CDB6}"/>
              </a:ext>
            </a:extLst>
          </p:cNvPr>
          <p:cNvSpPr txBox="1">
            <a:spLocks/>
          </p:cNvSpPr>
          <p:nvPr userDrawn="1"/>
        </p:nvSpPr>
        <p:spPr>
          <a:xfrm>
            <a:off x="514350" y="3980527"/>
            <a:ext cx="6084858" cy="8606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rgbClr val="33648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CH" dirty="0"/>
              <a:t>Anleitung</a:t>
            </a:r>
          </a:p>
        </p:txBody>
      </p:sp>
      <p:sp>
        <p:nvSpPr>
          <p:cNvPr id="12" name="Inhaltsplatzhalter 6">
            <a:extLst>
              <a:ext uri="{FF2B5EF4-FFF2-40B4-BE49-F238E27FC236}">
                <a16:creationId xmlns:a16="http://schemas.microsoft.com/office/drawing/2014/main" id="{7C410EE6-40D9-4BCB-B42D-8557CCCF8160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14349" y="4841224"/>
            <a:ext cx="6195369" cy="4216279"/>
          </a:xfrm>
        </p:spPr>
        <p:txBody>
          <a:bodyPr/>
          <a:lstStyle>
            <a:lvl1pPr marL="171450" marR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Auszufüllende Folien: CV Nr. 1 bis Nr. 30 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Die nicht ausgefüllten Folien müssen gelöscht werden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 Kurz-CV darf nur eine Folie verwendet werden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Schriftgrösse darf nicht verändert werden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Berufserfahrung der maximal letzten 10 Jahre angeben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Nachfolgende Folie (CV Nr. 0) dient lediglich als Beispiel und muss unverändert bleiben</a:t>
            </a:r>
          </a:p>
          <a:p>
            <a:pPr lvl="3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19786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49E3-E480-485B-BD9D-EFF999C814E1}" type="datetimeFigureOut">
              <a:rPr lang="de-CH" smtClean="0"/>
              <a:t>01.11.2021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09169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49E3-E480-485B-BD9D-EFF999C814E1}" type="datetimeFigureOut">
              <a:rPr lang="de-CH" smtClean="0"/>
              <a:t>01.11.2021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615818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WK Textrah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>
            <a:extLst>
              <a:ext uri="{FF2B5EF4-FFF2-40B4-BE49-F238E27FC236}">
                <a16:creationId xmlns:a16="http://schemas.microsoft.com/office/drawing/2014/main" id="{ECDB62BC-5F48-41D9-A22C-E4DB40E355F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12078687"/>
              </p:ext>
            </p:extLst>
          </p:nvPr>
        </p:nvGraphicFramePr>
        <p:xfrm>
          <a:off x="893" y="2294"/>
          <a:ext cx="893" cy="2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think-cell Folie" r:id="rId5" imgW="351" imgH="351" progId="TCLayout.ActiveDocument.1">
                  <p:embed/>
                </p:oleObj>
              </mc:Choice>
              <mc:Fallback>
                <p:oleObj name="think-cell Folie" r:id="rId5" imgW="351" imgH="351" progId="TCLayout.ActiveDocument.1">
                  <p:embed/>
                  <p:pic>
                    <p:nvPicPr>
                      <p:cNvPr id="8" name="Objekt 7" hidden="1">
                        <a:extLst>
                          <a:ext uri="{FF2B5EF4-FFF2-40B4-BE49-F238E27FC236}">
                            <a16:creationId xmlns:a16="http://schemas.microsoft.com/office/drawing/2014/main" id="{ECDB62BC-5F48-41D9-A22C-E4DB40E355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2294"/>
                        <a:ext cx="893" cy="22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hteck 4" hidden="1">
            <a:extLst>
              <a:ext uri="{FF2B5EF4-FFF2-40B4-BE49-F238E27FC236}">
                <a16:creationId xmlns:a16="http://schemas.microsoft.com/office/drawing/2014/main" id="{829C583A-3C54-4CA9-9301-CED1ECC3D5A6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89297" cy="2293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de-CH" sz="33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4" name="Foliennummernplatzhalter 71"/>
          <p:cNvSpPr>
            <a:spLocks noGrp="1"/>
          </p:cNvSpPr>
          <p:nvPr>
            <p:ph type="sldNum" sz="quarter" idx="10"/>
          </p:nvPr>
        </p:nvSpPr>
        <p:spPr>
          <a:xfrm>
            <a:off x="5056158" y="9501844"/>
            <a:ext cx="1543050" cy="29196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de-CH" dirty="0"/>
              <a:t>CV </a:t>
            </a:r>
            <a:fld id="{F6DEF47A-557C-4BDB-86ED-901C9C3824B1}" type="slidenum">
              <a:rPr lang="de-CH" smtClean="0"/>
              <a:pPr>
                <a:defRPr/>
              </a:pPr>
              <a:t>‹Nr.›</a:t>
            </a:fld>
            <a:endParaRPr lang="de-CH" dirty="0"/>
          </a:p>
        </p:txBody>
      </p:sp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>
          <a:xfrm>
            <a:off x="437417" y="258176"/>
            <a:ext cx="4913058" cy="860698"/>
          </a:xfrm>
        </p:spPr>
        <p:txBody>
          <a:bodyPr/>
          <a:lstStyle>
            <a:lvl1pPr>
              <a:defRPr>
                <a:solidFill>
                  <a:srgbClr val="336483"/>
                </a:solidFill>
              </a:defRPr>
            </a:lvl1pPr>
          </a:lstStyle>
          <a:p>
            <a:pPr lvl="0"/>
            <a:r>
              <a:rPr lang="de-CH" noProof="0" dirty="0"/>
              <a:t>Folientitel / Message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11"/>
          </p:nvPr>
        </p:nvSpPr>
        <p:spPr>
          <a:xfrm>
            <a:off x="437418" y="1558750"/>
            <a:ext cx="6161790" cy="79430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B1958D2-5703-49D5-A5E2-E112EB0E1B1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350477" y="161121"/>
            <a:ext cx="1248731" cy="1397630"/>
          </a:xfr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 algn="l">
              <a:buNone/>
              <a:defRPr sz="1125"/>
            </a:lvl1pPr>
          </a:lstStyle>
          <a:p>
            <a:r>
              <a:rPr lang="de-CH" dirty="0"/>
              <a:t>Optionales Profilbild</a:t>
            </a:r>
          </a:p>
        </p:txBody>
      </p:sp>
    </p:spTree>
    <p:extLst>
      <p:ext uri="{BB962C8B-B14F-4D97-AF65-F5344CB8AC3E}">
        <p14:creationId xmlns:p14="http://schemas.microsoft.com/office/powerpoint/2010/main" val="2657504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49E3-E480-485B-BD9D-EFF999C814E1}" type="datetimeFigureOut">
              <a:rPr lang="de-CH" smtClean="0"/>
              <a:t>01.11.2021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13689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49E3-E480-485B-BD9D-EFF999C814E1}" type="datetimeFigureOut">
              <a:rPr lang="de-CH" smtClean="0"/>
              <a:t>01.11.2021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56103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49E3-E480-485B-BD9D-EFF999C814E1}" type="datetimeFigureOut">
              <a:rPr lang="de-CH" smtClean="0"/>
              <a:t>01.11.2021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66303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49E3-E480-485B-BD9D-EFF999C814E1}" type="datetimeFigureOut">
              <a:rPr lang="de-CH" smtClean="0"/>
              <a:t>01.11.2021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01967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49E3-E480-485B-BD9D-EFF999C814E1}" type="datetimeFigureOut">
              <a:rPr lang="de-CH" smtClean="0"/>
              <a:t>01.11.2021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29171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49E3-E480-485B-BD9D-EFF999C814E1}" type="datetimeFigureOut">
              <a:rPr lang="de-CH" smtClean="0"/>
              <a:t>01.11.2021</a:t>
            </a:fld>
            <a:endParaRPr lang="de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78534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49E3-E480-485B-BD9D-EFF999C814E1}" type="datetimeFigureOut">
              <a:rPr lang="de-CH" smtClean="0"/>
              <a:t>01.11.2021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84415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49E3-E480-485B-BD9D-EFF999C814E1}" type="datetimeFigureOut">
              <a:rPr lang="de-CH" smtClean="0"/>
              <a:t>01.11.2021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55099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849E3-E480-485B-BD9D-EFF999C814E1}" type="datetimeFigureOut">
              <a:rPr lang="de-CH" smtClean="0"/>
              <a:t>01.11.2021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E7DAC-D7A4-47AC-A1BB-4F3B352101ED}" type="slidenum">
              <a:rPr lang="de-CH" smtClean="0"/>
              <a:t>‹Nr.›</a:t>
            </a:fld>
            <a:endParaRPr lang="de-CH"/>
          </a:p>
        </p:txBody>
      </p:sp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3EFE2D68-EA50-4EFB-B6DF-792550FCE45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801133637"/>
              </p:ext>
            </p:extLst>
          </p:nvPr>
        </p:nvGraphicFramePr>
        <p:xfrm>
          <a:off x="893" y="2294"/>
          <a:ext cx="893" cy="2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think-cell Folie" r:id="rId17" imgW="351" imgH="351" progId="TCLayout.ActiveDocument.1">
                  <p:embed/>
                </p:oleObj>
              </mc:Choice>
              <mc:Fallback>
                <p:oleObj name="think-cell Folie" r:id="rId17" imgW="351" imgH="351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3EFE2D68-EA50-4EFB-B6DF-792550FCE4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93" y="2294"/>
                        <a:ext cx="893" cy="22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hteck 7" hidden="1">
            <a:extLst>
              <a:ext uri="{FF2B5EF4-FFF2-40B4-BE49-F238E27FC236}">
                <a16:creationId xmlns:a16="http://schemas.microsoft.com/office/drawing/2014/main" id="{07DBE6BA-BB8A-4BE9-9D72-6DC6EA065405}"/>
              </a:ext>
            </a:extLst>
          </p:cNvPr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89297" cy="2293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de-DE" sz="33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560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4.bin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tags" Target="../tags/tag11.xml"/><Relationship Id="rId7" Type="http://schemas.openxmlformats.org/officeDocument/2006/relationships/image" Target="../media/image1.emf"/><Relationship Id="rId2" Type="http://schemas.openxmlformats.org/officeDocument/2006/relationships/tags" Target="../tags/tag10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1.emf"/><Relationship Id="rId2" Type="http://schemas.openxmlformats.org/officeDocument/2006/relationships/tags" Target="../tags/tag1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.emf"/><Relationship Id="rId2" Type="http://schemas.openxmlformats.org/officeDocument/2006/relationships/tags" Target="../tags/tag14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1.emf"/><Relationship Id="rId2" Type="http://schemas.openxmlformats.org/officeDocument/2006/relationships/tags" Target="../tags/tag1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>
            <a:extLst>
              <a:ext uri="{FF2B5EF4-FFF2-40B4-BE49-F238E27FC236}">
                <a16:creationId xmlns:a16="http://schemas.microsoft.com/office/drawing/2014/main" id="{2083F8F6-92B6-4205-82CD-84919A78443D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13146738"/>
              </p:ext>
            </p:extLst>
          </p:nvPr>
        </p:nvGraphicFramePr>
        <p:xfrm>
          <a:off x="893" y="3025081"/>
          <a:ext cx="893" cy="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think-cell Folie" r:id="rId5" imgW="351" imgH="351" progId="TCLayout.ActiveDocument.1">
                  <p:embed/>
                </p:oleObj>
              </mc:Choice>
              <mc:Fallback>
                <p:oleObj name="think-cell Folie" r:id="rId5" imgW="351" imgH="351" progId="TCLayout.ActiveDocument.1">
                  <p:embed/>
                  <p:pic>
                    <p:nvPicPr>
                      <p:cNvPr id="8" name="Objekt 7" hidden="1">
                        <a:extLst>
                          <a:ext uri="{FF2B5EF4-FFF2-40B4-BE49-F238E27FC236}">
                            <a16:creationId xmlns:a16="http://schemas.microsoft.com/office/drawing/2014/main" id="{2083F8F6-92B6-4205-82CD-84919A7844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3025081"/>
                        <a:ext cx="893" cy="8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hteck 1" hidden="1">
            <a:extLst>
              <a:ext uri="{FF2B5EF4-FFF2-40B4-BE49-F238E27FC236}">
                <a16:creationId xmlns:a16="http://schemas.microsoft.com/office/drawing/2014/main" id="{461F31AA-E6E0-4D39-805D-5FD800624EB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de-CH" sz="410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C316B8D-E626-44C2-B779-FBCE7126ED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de-CH" dirty="0"/>
              <a:t>Liste mit Kurz-CVs</a:t>
            </a:r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DE9DE412-0A98-428D-B28B-4E4B61A418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/>
              <a:t>Anhang 006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2A4B9C2-E90D-4D9A-858C-9BB961B8295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de-CH" sz="2000" dirty="0"/>
              <a:t>Die vorliegende Liste dient zur Ergänzung zum Anhang 005. Es sind daher Doppelnennungen möglich.</a:t>
            </a:r>
          </a:p>
          <a:p>
            <a:r>
              <a:rPr lang="de-CH" sz="2000" dirty="0"/>
              <a:t>Auszufüllende Folien: CV Nr. 1 bis Nr. 3. </a:t>
            </a:r>
          </a:p>
          <a:p>
            <a:r>
              <a:rPr lang="de-CH" sz="2000" dirty="0"/>
              <a:t>Die nicht ausgefüllten Folien müssen gelöscht werden.</a:t>
            </a:r>
          </a:p>
          <a:p>
            <a:r>
              <a:rPr lang="de-CH" sz="2000" dirty="0"/>
              <a:t>Pro Kurz-CV darf nur eine Folie verwendet werden.</a:t>
            </a:r>
          </a:p>
          <a:p>
            <a:r>
              <a:rPr lang="de-CH" sz="2000" dirty="0"/>
              <a:t>Die Formatierung (wie z.B. Schriftgrösse und Schriftart) dürfen nicht verändert werden.</a:t>
            </a:r>
          </a:p>
          <a:p>
            <a:r>
              <a:rPr lang="de-CH" sz="2000" dirty="0"/>
              <a:t>Berufserfahrung der maximal letzten 10 Jahre angeben.</a:t>
            </a:r>
          </a:p>
          <a:p>
            <a:r>
              <a:rPr lang="de-CH" sz="2000" dirty="0"/>
              <a:t>Nachfolgende Folie (CV Nr. 0) dient lediglich als Beispiel und muss unverändert bleiben.</a:t>
            </a:r>
          </a:p>
          <a:p>
            <a:endParaRPr lang="de-CH" sz="2000" dirty="0"/>
          </a:p>
        </p:txBody>
      </p:sp>
    </p:spTree>
    <p:extLst>
      <p:ext uri="{BB962C8B-B14F-4D97-AF65-F5344CB8AC3E}">
        <p14:creationId xmlns:p14="http://schemas.microsoft.com/office/powerpoint/2010/main" val="2990539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 hidden="1">
            <a:extLst>
              <a:ext uri="{FF2B5EF4-FFF2-40B4-BE49-F238E27FC236}">
                <a16:creationId xmlns:a16="http://schemas.microsoft.com/office/drawing/2014/main" id="{5E58B2E5-6758-4C47-B2CB-AB1471F86E1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68256831"/>
              </p:ext>
            </p:extLst>
          </p:nvPr>
        </p:nvGraphicFramePr>
        <p:xfrm>
          <a:off x="893" y="3025081"/>
          <a:ext cx="893" cy="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think-cell Folie" r:id="rId6" imgW="351" imgH="351" progId="TCLayout.ActiveDocument.1">
                  <p:embed/>
                </p:oleObj>
              </mc:Choice>
              <mc:Fallback>
                <p:oleObj name="think-cell Folie" r:id="rId6" imgW="351" imgH="351" progId="TCLayout.ActiveDocument.1">
                  <p:embed/>
                  <p:pic>
                    <p:nvPicPr>
                      <p:cNvPr id="14" name="Objekt 13" hidden="1">
                        <a:extLst>
                          <a:ext uri="{FF2B5EF4-FFF2-40B4-BE49-F238E27FC236}">
                            <a16:creationId xmlns:a16="http://schemas.microsoft.com/office/drawing/2014/main" id="{5E58B2E5-6758-4C47-B2CB-AB1471F86E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3" y="3025081"/>
                        <a:ext cx="893" cy="8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hteck 2" hidden="1">
            <a:extLst>
              <a:ext uri="{FF2B5EF4-FFF2-40B4-BE49-F238E27FC236}">
                <a16:creationId xmlns:a16="http://schemas.microsoft.com/office/drawing/2014/main" id="{22B44421-7A9E-4878-8D90-07D777AD5F0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3024187"/>
            <a:ext cx="89297" cy="892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CH" sz="3300" b="1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CH" dirty="0"/>
              <a:t>CV Nr. 0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b="1" dirty="0"/>
              <a:t>Johanna Muster</a:t>
            </a:r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74D7FD89-57A6-4652-A0D2-F52AE71F9C7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CH" sz="1400" b="1" dirty="0"/>
              <a:t>Erfahrung und Kompetenzen</a:t>
            </a:r>
          </a:p>
          <a:p>
            <a:pPr lvl="1"/>
            <a:r>
              <a:rPr lang="de-CH" sz="1400" dirty="0"/>
              <a:t>Energieberaterin bei </a:t>
            </a:r>
            <a:r>
              <a:rPr lang="de-CH" sz="1400" dirty="0" err="1"/>
              <a:t>EnergyFull</a:t>
            </a:r>
            <a:r>
              <a:rPr lang="de-CH" sz="1400" dirty="0"/>
              <a:t> AG seit 2015</a:t>
            </a:r>
          </a:p>
          <a:p>
            <a:pPr lvl="1"/>
            <a:r>
              <a:rPr lang="de-CH" sz="1400" dirty="0"/>
              <a:t>Energieberaterin bei Vollzugsorganisation seit 2015</a:t>
            </a:r>
          </a:p>
          <a:p>
            <a:pPr lvl="1"/>
            <a:r>
              <a:rPr lang="de-CH" sz="1400" dirty="0"/>
              <a:t>Energieberaterin bei </a:t>
            </a:r>
            <a:r>
              <a:rPr lang="de-CH" sz="1400" dirty="0" err="1"/>
              <a:t>EnergieMax</a:t>
            </a:r>
            <a:r>
              <a:rPr lang="de-CH" sz="1400" dirty="0"/>
              <a:t> AG von 2002-2015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Relevante Ausbildungen oder Zertifikate</a:t>
            </a:r>
          </a:p>
          <a:p>
            <a:pPr lvl="1"/>
            <a:r>
              <a:rPr lang="de-CH" sz="1400" dirty="0"/>
              <a:t>MAS Energie &amp; Ressourceneffizienz, HSR (Abschluss 2018)</a:t>
            </a:r>
          </a:p>
          <a:p>
            <a:pPr lvl="1"/>
            <a:r>
              <a:rPr lang="de-CH" sz="1400" dirty="0"/>
              <a:t>CAS Energie in der Gebäudeerneuerung, FHNW (Abschluss 2015)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Sprachkenntnisse (mündlich und schriftlich)</a:t>
            </a:r>
          </a:p>
          <a:p>
            <a:pPr lvl="1"/>
            <a:r>
              <a:rPr lang="de-CH" sz="1400" dirty="0"/>
              <a:t>Deutsch: C1</a:t>
            </a:r>
          </a:p>
          <a:p>
            <a:pPr lvl="1"/>
            <a:r>
              <a:rPr lang="de-CH" sz="1400" dirty="0"/>
              <a:t>Französisch: Muttersprache</a:t>
            </a:r>
          </a:p>
          <a:p>
            <a:pPr lvl="1"/>
            <a:r>
              <a:rPr lang="de-CH" sz="1400" dirty="0"/>
              <a:t>Italienisch: B2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Relevante</a:t>
            </a:r>
            <a:r>
              <a:rPr lang="de-CH" sz="1400" b="1" dirty="0">
                <a:solidFill>
                  <a:srgbClr val="FF0000"/>
                </a:solidFill>
              </a:rPr>
              <a:t> </a:t>
            </a:r>
            <a:r>
              <a:rPr lang="de-CH" sz="1400" b="1" dirty="0"/>
              <a:t>Projekterfahrungen (Audits)</a:t>
            </a:r>
          </a:p>
          <a:p>
            <a:pPr lvl="1"/>
            <a:r>
              <a:rPr lang="de-CH" sz="1400" dirty="0"/>
              <a:t>Audit zu Zielvereinbarung für Pharmaunternehmen XY</a:t>
            </a:r>
          </a:p>
          <a:p>
            <a:pPr lvl="1"/>
            <a:r>
              <a:rPr lang="de-CH" sz="1400" dirty="0"/>
              <a:t>Audit zu GEAK für Schulhaus Mattenweg, Entenhausen </a:t>
            </a:r>
          </a:p>
        </p:txBody>
      </p:sp>
      <p:pic>
        <p:nvPicPr>
          <p:cNvPr id="5" name="Bildplatzhalter 4" descr="Ein Bild, das Silhouette enthält.&#10;&#10;Automatisch generierte Beschreibung">
            <a:extLst>
              <a:ext uri="{FF2B5EF4-FFF2-40B4-BE49-F238E27FC236}">
                <a16:creationId xmlns:a16="http://schemas.microsoft.com/office/drawing/2014/main" id="{D72A7977-361D-4190-B8FB-13E1B4E0857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70"/>
          <a:stretch/>
        </p:blipFill>
        <p:spPr>
          <a:xfrm>
            <a:off x="5350477" y="161121"/>
            <a:ext cx="1248731" cy="1397630"/>
          </a:xfrm>
        </p:spPr>
      </p:pic>
    </p:spTree>
    <p:extLst>
      <p:ext uri="{BB962C8B-B14F-4D97-AF65-F5344CB8AC3E}">
        <p14:creationId xmlns:p14="http://schemas.microsoft.com/office/powerpoint/2010/main" val="1431047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 hidden="1">
            <a:extLst>
              <a:ext uri="{FF2B5EF4-FFF2-40B4-BE49-F238E27FC236}">
                <a16:creationId xmlns:a16="http://schemas.microsoft.com/office/drawing/2014/main" id="{5E58B2E5-6758-4C47-B2CB-AB1471F86E1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73526134"/>
              </p:ext>
            </p:extLst>
          </p:nvPr>
        </p:nvGraphicFramePr>
        <p:xfrm>
          <a:off x="893" y="3025081"/>
          <a:ext cx="893" cy="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think-cell Folie" r:id="rId6" imgW="351" imgH="351" progId="TCLayout.ActiveDocument.1">
                  <p:embed/>
                </p:oleObj>
              </mc:Choice>
              <mc:Fallback>
                <p:oleObj name="think-cell Folie" r:id="rId6" imgW="351" imgH="351" progId="TCLayout.ActiveDocument.1">
                  <p:embed/>
                  <p:pic>
                    <p:nvPicPr>
                      <p:cNvPr id="14" name="Objekt 13" hidden="1">
                        <a:extLst>
                          <a:ext uri="{FF2B5EF4-FFF2-40B4-BE49-F238E27FC236}">
                            <a16:creationId xmlns:a16="http://schemas.microsoft.com/office/drawing/2014/main" id="{5E58B2E5-6758-4C47-B2CB-AB1471F86E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3" y="3025081"/>
                        <a:ext cx="893" cy="8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hteck 2" hidden="1">
            <a:extLst>
              <a:ext uri="{FF2B5EF4-FFF2-40B4-BE49-F238E27FC236}">
                <a16:creationId xmlns:a16="http://schemas.microsoft.com/office/drawing/2014/main" id="{22B44421-7A9E-4878-8D90-07D777AD5F0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3024187"/>
            <a:ext cx="89297" cy="892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CH" sz="3300" b="1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CH" dirty="0"/>
              <a:t>CV Nr. 1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b="1" dirty="0"/>
              <a:t>Vorname, Name</a:t>
            </a:r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74D7FD89-57A6-4652-A0D2-F52AE71F9C7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CH" sz="1400" b="1" dirty="0"/>
              <a:t>Erfahrung und Kompetenzen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Relevante Ausbildungen oder Zertifikate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Sprachkenntnisse (mündlich und schriftlich)</a:t>
            </a:r>
          </a:p>
          <a:p>
            <a:pPr lvl="1"/>
            <a:r>
              <a:rPr lang="de-CH" sz="1400" dirty="0"/>
              <a:t>Deutsch: Angabe europäischer Referenzrahmen (Selbsteinschätzung)</a:t>
            </a:r>
          </a:p>
          <a:p>
            <a:pPr lvl="1"/>
            <a:r>
              <a:rPr lang="de-CH" sz="1400" dirty="0"/>
              <a:t>Französisch: Angabe europäischer Referenzrahmen (Selbsteinschätzung)</a:t>
            </a:r>
          </a:p>
          <a:p>
            <a:pPr lvl="1"/>
            <a:r>
              <a:rPr lang="de-CH" sz="1400" dirty="0"/>
              <a:t>Italienisch: Angabe europäischer Referenzrahmen (Selbsteinschätzung)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Relevante Projekterfahrungen 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0" indent="0">
              <a:buNone/>
            </a:pPr>
            <a:r>
              <a:rPr lang="de-CH" sz="1400" b="1" dirty="0"/>
              <a:t>Qualifikationen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342900" lvl="1" indent="0">
              <a:buNone/>
            </a:pPr>
            <a:endParaRPr lang="de-CH" sz="1400" dirty="0"/>
          </a:p>
        </p:txBody>
      </p:sp>
      <p:sp>
        <p:nvSpPr>
          <p:cNvPr id="8" name="Rechteck 7"/>
          <p:cNvSpPr/>
          <p:nvPr/>
        </p:nvSpPr>
        <p:spPr>
          <a:xfrm>
            <a:off x="5350475" y="258176"/>
            <a:ext cx="1248733" cy="13976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600" dirty="0"/>
              <a:t>Optionales</a:t>
            </a:r>
            <a:r>
              <a:rPr lang="fr-CH" sz="1600" dirty="0"/>
              <a:t> </a:t>
            </a:r>
            <a:r>
              <a:rPr lang="de-CH" sz="1600" dirty="0"/>
              <a:t>Profilbild</a:t>
            </a:r>
          </a:p>
        </p:txBody>
      </p:sp>
    </p:spTree>
    <p:extLst>
      <p:ext uri="{BB962C8B-B14F-4D97-AF65-F5344CB8AC3E}">
        <p14:creationId xmlns:p14="http://schemas.microsoft.com/office/powerpoint/2010/main" val="2749907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 hidden="1">
            <a:extLst>
              <a:ext uri="{FF2B5EF4-FFF2-40B4-BE49-F238E27FC236}">
                <a16:creationId xmlns:a16="http://schemas.microsoft.com/office/drawing/2014/main" id="{5E58B2E5-6758-4C47-B2CB-AB1471F86E1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893" y="3025081"/>
          <a:ext cx="893" cy="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think-cell Folie" r:id="rId6" imgW="351" imgH="351" progId="TCLayout.ActiveDocument.1">
                  <p:embed/>
                </p:oleObj>
              </mc:Choice>
              <mc:Fallback>
                <p:oleObj name="think-cell Folie" r:id="rId6" imgW="351" imgH="351" progId="TCLayout.ActiveDocument.1">
                  <p:embed/>
                  <p:pic>
                    <p:nvPicPr>
                      <p:cNvPr id="14" name="Objekt 13" hidden="1">
                        <a:extLst>
                          <a:ext uri="{FF2B5EF4-FFF2-40B4-BE49-F238E27FC236}">
                            <a16:creationId xmlns:a16="http://schemas.microsoft.com/office/drawing/2014/main" id="{5E58B2E5-6758-4C47-B2CB-AB1471F86E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3" y="3025081"/>
                        <a:ext cx="893" cy="8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hteck 2" hidden="1">
            <a:extLst>
              <a:ext uri="{FF2B5EF4-FFF2-40B4-BE49-F238E27FC236}">
                <a16:creationId xmlns:a16="http://schemas.microsoft.com/office/drawing/2014/main" id="{22B44421-7A9E-4878-8D90-07D777AD5F0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3024187"/>
            <a:ext cx="89297" cy="892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CH" sz="3300" b="1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CH" dirty="0"/>
              <a:t>CV Nr. 2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b="1" dirty="0"/>
              <a:t>Vorname, Name</a:t>
            </a:r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74D7FD89-57A6-4652-A0D2-F52AE71F9C7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CH" sz="1400" b="1" dirty="0"/>
              <a:t>Erfahrung und Kompetenzen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Relevante Ausbildungen oder Zertifikate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Sprachkenntnisse (mündlich und schriftlich)</a:t>
            </a:r>
          </a:p>
          <a:p>
            <a:pPr lvl="1"/>
            <a:r>
              <a:rPr lang="de-CH" sz="1400" dirty="0"/>
              <a:t>Deutsch: Angabe europäischer Referenzrahmen (Selbsteinschätzung)</a:t>
            </a:r>
          </a:p>
          <a:p>
            <a:pPr lvl="1"/>
            <a:r>
              <a:rPr lang="de-CH" sz="1400" dirty="0"/>
              <a:t>Französisch: Angabe europäischer Referenzrahmen (Selbsteinschätzung)</a:t>
            </a:r>
          </a:p>
          <a:p>
            <a:pPr lvl="1"/>
            <a:r>
              <a:rPr lang="de-CH" sz="1400" dirty="0"/>
              <a:t>Italienisch: Angabe europäischer Referenzrahmen (Selbsteinschätzung)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Relevante Projekterfahrungen 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0" indent="0">
              <a:buNone/>
            </a:pPr>
            <a:r>
              <a:rPr lang="de-CH" sz="1400" b="1" dirty="0"/>
              <a:t>Qualifikationen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342900" lvl="1" indent="0">
              <a:buNone/>
            </a:pPr>
            <a:endParaRPr lang="de-CH" sz="1400" dirty="0"/>
          </a:p>
        </p:txBody>
      </p:sp>
      <p:sp>
        <p:nvSpPr>
          <p:cNvPr id="8" name="Rechteck 7"/>
          <p:cNvSpPr/>
          <p:nvPr/>
        </p:nvSpPr>
        <p:spPr>
          <a:xfrm>
            <a:off x="5350475" y="258176"/>
            <a:ext cx="1248733" cy="13976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600" dirty="0"/>
              <a:t>Optionales</a:t>
            </a:r>
            <a:r>
              <a:rPr lang="fr-CH" sz="1600" dirty="0"/>
              <a:t> </a:t>
            </a:r>
            <a:r>
              <a:rPr lang="de-CH" sz="1600" dirty="0"/>
              <a:t>Profilbild</a:t>
            </a:r>
          </a:p>
        </p:txBody>
      </p:sp>
    </p:spTree>
    <p:extLst>
      <p:ext uri="{BB962C8B-B14F-4D97-AF65-F5344CB8AC3E}">
        <p14:creationId xmlns:p14="http://schemas.microsoft.com/office/powerpoint/2010/main" val="3881784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 hidden="1">
            <a:extLst>
              <a:ext uri="{FF2B5EF4-FFF2-40B4-BE49-F238E27FC236}">
                <a16:creationId xmlns:a16="http://schemas.microsoft.com/office/drawing/2014/main" id="{5E58B2E5-6758-4C47-B2CB-AB1471F86E1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893" y="3025081"/>
          <a:ext cx="893" cy="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think-cell Folie" r:id="rId6" imgW="351" imgH="351" progId="TCLayout.ActiveDocument.1">
                  <p:embed/>
                </p:oleObj>
              </mc:Choice>
              <mc:Fallback>
                <p:oleObj name="think-cell Folie" r:id="rId6" imgW="351" imgH="351" progId="TCLayout.ActiveDocument.1">
                  <p:embed/>
                  <p:pic>
                    <p:nvPicPr>
                      <p:cNvPr id="14" name="Objekt 13" hidden="1">
                        <a:extLst>
                          <a:ext uri="{FF2B5EF4-FFF2-40B4-BE49-F238E27FC236}">
                            <a16:creationId xmlns:a16="http://schemas.microsoft.com/office/drawing/2014/main" id="{5E58B2E5-6758-4C47-B2CB-AB1471F86E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3" y="3025081"/>
                        <a:ext cx="893" cy="8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hteck 2" hidden="1">
            <a:extLst>
              <a:ext uri="{FF2B5EF4-FFF2-40B4-BE49-F238E27FC236}">
                <a16:creationId xmlns:a16="http://schemas.microsoft.com/office/drawing/2014/main" id="{22B44421-7A9E-4878-8D90-07D777AD5F0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3024187"/>
            <a:ext cx="89297" cy="892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CH" sz="3300" b="1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CH" dirty="0"/>
              <a:t>CV Nr. 3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b="1" dirty="0"/>
              <a:t>Vorname, Name</a:t>
            </a:r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74D7FD89-57A6-4652-A0D2-F52AE71F9C7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CH" sz="1400" b="1" dirty="0"/>
              <a:t>Erfahrung und Kompetenzen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Relevante Ausbildungen oder Zertifikate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Sprachkenntnisse (mündlich und schriftlich)</a:t>
            </a:r>
          </a:p>
          <a:p>
            <a:pPr lvl="1"/>
            <a:r>
              <a:rPr lang="de-CH" sz="1400" dirty="0"/>
              <a:t>Deutsch: Angabe europäischer Referenzrahmen (Selbsteinschätzung)</a:t>
            </a:r>
          </a:p>
          <a:p>
            <a:pPr lvl="1"/>
            <a:r>
              <a:rPr lang="de-CH" sz="1400" dirty="0"/>
              <a:t>Französisch: Angabe europäischer Referenzrahmen (Selbsteinschätzung)</a:t>
            </a:r>
          </a:p>
          <a:p>
            <a:pPr lvl="1"/>
            <a:r>
              <a:rPr lang="de-CH" sz="1400" dirty="0"/>
              <a:t>Italienisch: Angabe europäischer Referenzrahmen (Selbsteinschätzung)</a:t>
            </a:r>
          </a:p>
          <a:p>
            <a:pPr marL="0" lvl="1" indent="0">
              <a:spcBef>
                <a:spcPts val="563"/>
              </a:spcBef>
              <a:buNone/>
            </a:pPr>
            <a:r>
              <a:rPr lang="de-CH" sz="1400" b="1" dirty="0"/>
              <a:t>Relevante Projekterfahrungen 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0" indent="0">
              <a:buNone/>
            </a:pPr>
            <a:r>
              <a:rPr lang="de-CH" sz="1400" b="1" dirty="0"/>
              <a:t>Qualifikationen</a:t>
            </a:r>
          </a:p>
          <a:p>
            <a:pPr lvl="1"/>
            <a:r>
              <a:rPr lang="de-CH" sz="1400" dirty="0"/>
              <a:t>…</a:t>
            </a:r>
          </a:p>
          <a:p>
            <a:pPr lvl="1"/>
            <a:r>
              <a:rPr lang="de-CH" sz="1400" dirty="0"/>
              <a:t>…</a:t>
            </a:r>
          </a:p>
          <a:p>
            <a:pPr marL="342900" lvl="1" indent="0">
              <a:buNone/>
            </a:pPr>
            <a:endParaRPr lang="de-CH" sz="1400" dirty="0"/>
          </a:p>
        </p:txBody>
      </p:sp>
      <p:sp>
        <p:nvSpPr>
          <p:cNvPr id="8" name="Rechteck 7"/>
          <p:cNvSpPr/>
          <p:nvPr/>
        </p:nvSpPr>
        <p:spPr>
          <a:xfrm>
            <a:off x="5350475" y="258176"/>
            <a:ext cx="1248733" cy="13976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600" dirty="0"/>
              <a:t>Optionales</a:t>
            </a:r>
            <a:r>
              <a:rPr lang="fr-CH" sz="1600" dirty="0"/>
              <a:t> </a:t>
            </a:r>
            <a:r>
              <a:rPr lang="de-CH" sz="1600" dirty="0"/>
              <a:t>Profilbild</a:t>
            </a:r>
          </a:p>
        </p:txBody>
      </p:sp>
    </p:spTree>
    <p:extLst>
      <p:ext uri="{BB962C8B-B14F-4D97-AF65-F5344CB8AC3E}">
        <p14:creationId xmlns:p14="http://schemas.microsoft.com/office/powerpoint/2010/main" val="24756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i2L0aaIZpgiSK9GKYa.W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i2L0aaIZpgiSK9GKYa.W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i2L0aaIZpgiSK9GKYa.W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i2L0aaIZpgiSK9GKYa.W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ZygQgQub9vBaWrns8Nr4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W6FPEQVAI4NtNnb_CsLV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KzeEcWiUNmmB6hzYhTWc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39m3jlGDLEa7z7mAUKAng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3F15762471A44B8D82FE4679EC7358" ma:contentTypeVersion="" ma:contentTypeDescription="Create a new document." ma:contentTypeScope="" ma:versionID="e90be9e3cf4e8f2f7ef258a17550c2a3">
  <xsd:schema xmlns:xsd="http://www.w3.org/2001/XMLSchema" xmlns:xs="http://www.w3.org/2001/XMLSchema" xmlns:p="http://schemas.microsoft.com/office/2006/metadata/properties" xmlns:ns2="92c28ca6-fbc2-43c7-8f81-c1230417d478" targetNamespace="http://schemas.microsoft.com/office/2006/metadata/properties" ma:root="true" ma:fieldsID="231bd17982e5b414c42e20a1532f9815" ns2:_="">
    <xsd:import namespace="92c28ca6-fbc2-43c7-8f81-c1230417d478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c28ca6-fbc2-43c7-8f81-c1230417d47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86DC229-4ADA-47A6-AF7D-93DEA77F74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c28ca6-fbc2-43c7-8f81-c1230417d4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8A1A08A-E798-4507-BD38-DBE78E57F05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277A55-2E3E-485E-8DB3-F6F8F703FD47}">
  <ds:schemaRefs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metadata/properties"/>
    <ds:schemaRef ds:uri="92c28ca6-fbc2-43c7-8f81-c1230417d478"/>
    <ds:schemaRef ds:uri="http://purl.org/dc/dcmitype/"/>
    <ds:schemaRef ds:uri="http://schemas.microsoft.com/office/2006/documentManagement/types"/>
    <ds:schemaRef ds:uri="http://purl.org/dc/terms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364</Words>
  <Application>Microsoft Office PowerPoint</Application>
  <PresentationFormat>A4-Papier (210 x 297 mm)</PresentationFormat>
  <Paragraphs>90</Paragraphs>
  <Slides>5</Slides>
  <Notes>4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Office</vt:lpstr>
      <vt:lpstr>think-cell Folie</vt:lpstr>
      <vt:lpstr>Liste mit Kurz-CVs</vt:lpstr>
      <vt:lpstr>Johanna Muster</vt:lpstr>
      <vt:lpstr>Vorname, Name</vt:lpstr>
      <vt:lpstr>Vorname, Name</vt:lpstr>
      <vt:lpstr>Vorname, Name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2020-04-03T13:38:28Z</dcterms:created>
  <dcterms:modified xsi:type="dcterms:W3CDTF">2021-11-01T08:18:32Z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0x0101002D3F15762471A44B8D82FE4679EC7358</vt:lpwstr>
  </property>
</Properties>
</file>